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131" r:id="rId1"/>
  </p:sldMasterIdLst>
  <p:notesMasterIdLst>
    <p:notesMasterId r:id="rId17"/>
  </p:notesMasterIdLst>
  <p:sldIdLst>
    <p:sldId id="256" r:id="rId2"/>
    <p:sldId id="257" r:id="rId3"/>
    <p:sldId id="261" r:id="rId4"/>
    <p:sldId id="269" r:id="rId5"/>
    <p:sldId id="270" r:id="rId6"/>
    <p:sldId id="263" r:id="rId7"/>
    <p:sldId id="266" r:id="rId8"/>
    <p:sldId id="268" r:id="rId9"/>
    <p:sldId id="264" r:id="rId10"/>
    <p:sldId id="271" r:id="rId11"/>
    <p:sldId id="265" r:id="rId12"/>
    <p:sldId id="267" r:id="rId13"/>
    <p:sldId id="259" r:id="rId14"/>
    <p:sldId id="262" r:id="rId15"/>
    <p:sldId id="26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967"/>
    <p:restoredTop sz="94663"/>
  </p:normalViewPr>
  <p:slideViewPr>
    <p:cSldViewPr snapToGrid="0" snapToObjects="1">
      <p:cViewPr varScale="1">
        <p:scale>
          <a:sx n="81" d="100"/>
          <a:sy n="81" d="100"/>
        </p:scale>
        <p:origin x="184" y="9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svg>
</file>

<file path=ppt/media/image2.pn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2027EF-67BE-5A46-860B-6F29508315F9}" type="datetimeFigureOut">
              <a:rPr lang="en-US" smtClean="0"/>
              <a:t>8/28/20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2084AF-775F-644F-A6A8-8F68198F063E}" type="slidenum">
              <a:rPr lang="en-US" smtClean="0"/>
              <a:t>‹#›</a:t>
            </a:fld>
            <a:endParaRPr lang="en-US"/>
          </a:p>
        </p:txBody>
      </p:sp>
    </p:spTree>
    <p:extLst>
      <p:ext uri="{BB962C8B-B14F-4D97-AF65-F5344CB8AC3E}">
        <p14:creationId xmlns:p14="http://schemas.microsoft.com/office/powerpoint/2010/main" val="22727550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2084AF-775F-644F-A6A8-8F68198F063E}" type="slidenum">
              <a:rPr lang="en-US" smtClean="0"/>
              <a:t>2</a:t>
            </a:fld>
            <a:endParaRPr lang="en-US"/>
          </a:p>
        </p:txBody>
      </p:sp>
    </p:spTree>
    <p:extLst>
      <p:ext uri="{BB962C8B-B14F-4D97-AF65-F5344CB8AC3E}">
        <p14:creationId xmlns:p14="http://schemas.microsoft.com/office/powerpoint/2010/main" val="25032929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Compare two maps</a:t>
            </a:r>
          </a:p>
        </p:txBody>
      </p:sp>
      <p:sp>
        <p:nvSpPr>
          <p:cNvPr id="4" name="Slide Number Placeholder 3"/>
          <p:cNvSpPr>
            <a:spLocks noGrp="1"/>
          </p:cNvSpPr>
          <p:nvPr>
            <p:ph type="sldNum" sz="quarter" idx="5"/>
          </p:nvPr>
        </p:nvSpPr>
        <p:spPr/>
        <p:txBody>
          <a:bodyPr/>
          <a:lstStyle/>
          <a:p>
            <a:fld id="{0E2084AF-775F-644F-A6A8-8F68198F063E}" type="slidenum">
              <a:rPr lang="en-US" smtClean="0"/>
              <a:t>14</a:t>
            </a:fld>
            <a:endParaRPr lang="en-US"/>
          </a:p>
        </p:txBody>
      </p:sp>
    </p:spTree>
    <p:extLst>
      <p:ext uri="{BB962C8B-B14F-4D97-AF65-F5344CB8AC3E}">
        <p14:creationId xmlns:p14="http://schemas.microsoft.com/office/powerpoint/2010/main" val="38257207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8/28/20</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364091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8/28/20</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4100546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8/28/20</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7914362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8/28/20</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0617610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8/28/20</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832841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8/28/20</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6693580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8/28/20</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7523285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8/28/20</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7518523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8/28/20</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4852206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8/28/20</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4325891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8/28/20</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4848505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8/28/20</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2148004487"/>
      </p:ext>
    </p:extLst>
  </p:cSld>
  <p:clrMap bg1="lt1" tx1="dk1" bg2="lt2" tx2="dk2" accent1="accent1" accent2="accent2" accent3="accent3" accent4="accent4" accent5="accent5" accent6="accent6" hlink="hlink" folHlink="folHlink"/>
  <p:sldLayoutIdLst>
    <p:sldLayoutId id="2147484120" r:id="rId1"/>
    <p:sldLayoutId id="2147484121" r:id="rId2"/>
    <p:sldLayoutId id="2147484122" r:id="rId3"/>
    <p:sldLayoutId id="2147484123" r:id="rId4"/>
    <p:sldLayoutId id="2147484124" r:id="rId5"/>
    <p:sldLayoutId id="2147484130" r:id="rId6"/>
    <p:sldLayoutId id="2147484125" r:id="rId7"/>
    <p:sldLayoutId id="2147484126" r:id="rId8"/>
    <p:sldLayoutId id="2147484127" r:id="rId9"/>
    <p:sldLayoutId id="2147484129" r:id="rId10"/>
    <p:sldLayoutId id="214748412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5.sv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sv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4" name="Rectangle 85">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819721DD-D0CB-4AB2-8B53-94003A3ED99C}"/>
              </a:ext>
            </a:extLst>
          </p:cNvPr>
          <p:cNvPicPr>
            <a:picLocks noChangeAspect="1"/>
          </p:cNvPicPr>
          <p:nvPr/>
        </p:nvPicPr>
        <p:blipFill rotWithShape="1">
          <a:blip r:embed="rId2"/>
          <a:srcRect l="19224" t="6061" r="4074" b="3030"/>
          <a:stretch/>
        </p:blipFill>
        <p:spPr>
          <a:xfrm>
            <a:off x="3523488" y="10"/>
            <a:ext cx="8668512" cy="6857990"/>
          </a:xfrm>
          <a:prstGeom prst="rect">
            <a:avLst/>
          </a:prstGeom>
        </p:spPr>
      </p:pic>
      <p:sp>
        <p:nvSpPr>
          <p:cNvPr id="155" name="Rectangle 87">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D7E49DD-368B-9A4A-A11C-3461C4A67CDC}"/>
              </a:ext>
            </a:extLst>
          </p:cNvPr>
          <p:cNvSpPr>
            <a:spLocks noGrp="1"/>
          </p:cNvSpPr>
          <p:nvPr>
            <p:ph type="ctrTitle"/>
          </p:nvPr>
        </p:nvSpPr>
        <p:spPr>
          <a:xfrm>
            <a:off x="477981" y="1122363"/>
            <a:ext cx="4023360" cy="3204134"/>
          </a:xfrm>
        </p:spPr>
        <p:txBody>
          <a:bodyPr anchor="b">
            <a:normAutofit/>
          </a:bodyPr>
          <a:lstStyle/>
          <a:p>
            <a:r>
              <a:rPr lang="en-US" sz="3600" dirty="0"/>
              <a:t>Kansas City, MO: </a:t>
            </a:r>
            <a:br>
              <a:rPr lang="en-US" sz="3600" dirty="0"/>
            </a:br>
            <a:r>
              <a:rPr lang="en-US" sz="3600" dirty="0"/>
              <a:t>Crime vs COVID</a:t>
            </a:r>
          </a:p>
        </p:txBody>
      </p:sp>
      <p:sp>
        <p:nvSpPr>
          <p:cNvPr id="3" name="Subtitle 2">
            <a:extLst>
              <a:ext uri="{FF2B5EF4-FFF2-40B4-BE49-F238E27FC236}">
                <a16:creationId xmlns:a16="http://schemas.microsoft.com/office/drawing/2014/main" id="{385881A9-4205-C843-A5C8-B04250F13998}"/>
              </a:ext>
            </a:extLst>
          </p:cNvPr>
          <p:cNvSpPr>
            <a:spLocks noGrp="1"/>
          </p:cNvSpPr>
          <p:nvPr>
            <p:ph type="subTitle" idx="1"/>
          </p:nvPr>
        </p:nvSpPr>
        <p:spPr>
          <a:xfrm>
            <a:off x="477980" y="4872922"/>
            <a:ext cx="4023359" cy="1208141"/>
          </a:xfrm>
        </p:spPr>
        <p:txBody>
          <a:bodyPr>
            <a:normAutofit/>
          </a:bodyPr>
          <a:lstStyle/>
          <a:p>
            <a:r>
              <a:rPr lang="en-US" sz="1800" dirty="0"/>
              <a:t>Project 2: AnnMarie Morrison, Mercy Griffin, Taniya Chhabra, and </a:t>
            </a:r>
            <a:r>
              <a:rPr lang="en-US" sz="1800" dirty="0" err="1"/>
              <a:t>Areej</a:t>
            </a:r>
            <a:r>
              <a:rPr lang="en-US" sz="1800" dirty="0"/>
              <a:t> </a:t>
            </a:r>
            <a:r>
              <a:rPr lang="en-US" sz="1800" dirty="0" err="1"/>
              <a:t>Humaydan</a:t>
            </a:r>
            <a:endParaRPr lang="en-US" sz="1800" dirty="0"/>
          </a:p>
        </p:txBody>
      </p:sp>
      <p:sp>
        <p:nvSpPr>
          <p:cNvPr id="90" name="Rectangle 8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2" name="Rectangle 9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52126776"/>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Rectangle 27">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0" name="Rectangle 29">
            <a:extLst>
              <a:ext uri="{FF2B5EF4-FFF2-40B4-BE49-F238E27FC236}">
                <a16:creationId xmlns:a16="http://schemas.microsoft.com/office/drawing/2014/main" id="{D0394FE2-BDDA-4ECE-B320-81AE19E905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2" name="Rectangle 31">
            <a:extLst>
              <a:ext uri="{FF2B5EF4-FFF2-40B4-BE49-F238E27FC236}">
                <a16:creationId xmlns:a16="http://schemas.microsoft.com/office/drawing/2014/main" id="{0625AAC5-802A-4197-8804-2B78FF65C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615" y="221673"/>
            <a:ext cx="8384770" cy="1332634"/>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0807D39-4967-E441-817E-B0F6C48C81B4}"/>
              </a:ext>
            </a:extLst>
          </p:cNvPr>
          <p:cNvSpPr>
            <a:spLocks noGrp="1"/>
          </p:cNvSpPr>
          <p:nvPr>
            <p:ph type="title"/>
          </p:nvPr>
        </p:nvSpPr>
        <p:spPr>
          <a:xfrm>
            <a:off x="2103120" y="310896"/>
            <a:ext cx="7982712" cy="868680"/>
          </a:xfrm>
        </p:spPr>
        <p:txBody>
          <a:bodyPr vert="horz" lIns="91440" tIns="45720" rIns="91440" bIns="45720" rtlCol="0" anchor="ctr">
            <a:normAutofit/>
          </a:bodyPr>
          <a:lstStyle/>
          <a:p>
            <a:pPr algn="ctr"/>
            <a:r>
              <a:rPr lang="en-US" dirty="0"/>
              <a:t>Possible Alternative </a:t>
            </a:r>
          </a:p>
        </p:txBody>
      </p:sp>
      <p:sp>
        <p:nvSpPr>
          <p:cNvPr id="34" name="Rectangle: Rounded Corners 33">
            <a:extLst>
              <a:ext uri="{FF2B5EF4-FFF2-40B4-BE49-F238E27FC236}">
                <a16:creationId xmlns:a16="http://schemas.microsoft.com/office/drawing/2014/main" id="{A1B139DD-0E8D-42FA-9171-C5F001754A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83110" y="1211407"/>
            <a:ext cx="7225780"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pic>
        <p:nvPicPr>
          <p:cNvPr id="8" name="Content Placeholder 7" descr="A close up of a map&#10;&#10;Description automatically generated">
            <a:extLst>
              <a:ext uri="{FF2B5EF4-FFF2-40B4-BE49-F238E27FC236}">
                <a16:creationId xmlns:a16="http://schemas.microsoft.com/office/drawing/2014/main" id="{59E4DCDD-F940-2D47-BA82-BD34A02D2CA5}"/>
              </a:ext>
            </a:extLst>
          </p:cNvPr>
          <p:cNvPicPr>
            <a:picLocks noGrp="1" noChangeAspect="1"/>
          </p:cNvPicPr>
          <p:nvPr>
            <p:ph idx="1"/>
          </p:nvPr>
        </p:nvPicPr>
        <p:blipFill rotWithShape="1">
          <a:blip r:embed="rId2"/>
          <a:srcRect t="4524" r="3" b="3397"/>
          <a:stretch/>
        </p:blipFill>
        <p:spPr>
          <a:xfrm>
            <a:off x="457668" y="2128367"/>
            <a:ext cx="5577840" cy="4083269"/>
          </a:xfrm>
          <a:prstGeom prst="rect">
            <a:avLst/>
          </a:prstGeom>
        </p:spPr>
      </p:pic>
      <p:pic>
        <p:nvPicPr>
          <p:cNvPr id="6" name="Picture 5" descr="A close up of a map&#10;&#10;Description automatically generated">
            <a:extLst>
              <a:ext uri="{FF2B5EF4-FFF2-40B4-BE49-F238E27FC236}">
                <a16:creationId xmlns:a16="http://schemas.microsoft.com/office/drawing/2014/main" id="{7F55E029-931F-3242-A1B6-710B9EB04FAD}"/>
              </a:ext>
            </a:extLst>
          </p:cNvPr>
          <p:cNvPicPr>
            <a:picLocks noChangeAspect="1"/>
          </p:cNvPicPr>
          <p:nvPr/>
        </p:nvPicPr>
        <p:blipFill rotWithShape="1">
          <a:blip r:embed="rId3"/>
          <a:srcRect t="23806" b="15934"/>
          <a:stretch/>
        </p:blipFill>
        <p:spPr>
          <a:xfrm>
            <a:off x="6194332" y="2128367"/>
            <a:ext cx="5577840" cy="4086603"/>
          </a:xfrm>
          <a:prstGeom prst="rect">
            <a:avLst/>
          </a:prstGeom>
        </p:spPr>
      </p:pic>
    </p:spTree>
    <p:extLst>
      <p:ext uri="{BB962C8B-B14F-4D97-AF65-F5344CB8AC3E}">
        <p14:creationId xmlns:p14="http://schemas.microsoft.com/office/powerpoint/2010/main" val="33053957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2" name="Rectangle 81">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4" name="Rectangle 83">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86" name="Rectangle 85">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8" name="Freeform: Shape 87">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90" name="Freeform: Shape 89">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107BC43-B322-2F47-952F-C78D18132E21}"/>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a:t>Interesting Findings</a:t>
            </a:r>
          </a:p>
        </p:txBody>
      </p:sp>
      <p:sp>
        <p:nvSpPr>
          <p:cNvPr id="92" name="Rectangle 9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4" name="Rectangle 9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Content Placeholder 3" descr="A close up of a mans face&#10;&#10;Description automatically generated">
            <a:extLst>
              <a:ext uri="{FF2B5EF4-FFF2-40B4-BE49-F238E27FC236}">
                <a16:creationId xmlns:a16="http://schemas.microsoft.com/office/drawing/2014/main" id="{71737A87-EAAD-2D4A-84EC-CC6C0EA60120}"/>
              </a:ext>
            </a:extLst>
          </p:cNvPr>
          <p:cNvPicPr>
            <a:picLocks noGrp="1" noChangeAspect="1"/>
          </p:cNvPicPr>
          <p:nvPr>
            <p:ph idx="1"/>
          </p:nvPr>
        </p:nvPicPr>
        <p:blipFill>
          <a:blip r:embed="rId2"/>
          <a:stretch>
            <a:fillRect/>
          </a:stretch>
        </p:blipFill>
        <p:spPr>
          <a:xfrm>
            <a:off x="5414356" y="1182382"/>
            <a:ext cx="6408836" cy="4341984"/>
          </a:xfrm>
          <a:prstGeom prst="rect">
            <a:avLst/>
          </a:prstGeom>
        </p:spPr>
      </p:pic>
    </p:spTree>
    <p:extLst>
      <p:ext uri="{BB962C8B-B14F-4D97-AF65-F5344CB8AC3E}">
        <p14:creationId xmlns:p14="http://schemas.microsoft.com/office/powerpoint/2010/main" val="19427224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65C29-C236-1348-A4EA-394977077B17}"/>
              </a:ext>
            </a:extLst>
          </p:cNvPr>
          <p:cNvSpPr>
            <a:spLocks noGrp="1"/>
          </p:cNvSpPr>
          <p:nvPr>
            <p:ph type="title"/>
          </p:nvPr>
        </p:nvSpPr>
        <p:spPr/>
        <p:txBody>
          <a:bodyPr>
            <a:normAutofit/>
          </a:bodyPr>
          <a:lstStyle/>
          <a:p>
            <a:r>
              <a:rPr lang="en-US" dirty="0"/>
              <a:t>Crime stats</a:t>
            </a:r>
          </a:p>
        </p:txBody>
      </p:sp>
      <p:pic>
        <p:nvPicPr>
          <p:cNvPr id="4" name="Picture 4">
            <a:extLst>
              <a:ext uri="{FF2B5EF4-FFF2-40B4-BE49-F238E27FC236}">
                <a16:creationId xmlns:a16="http://schemas.microsoft.com/office/drawing/2014/main" id="{A6AFEC6E-760B-974D-972F-9563E79E231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93228" y="2194312"/>
            <a:ext cx="5102772" cy="430233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close up of a logo&#10;&#10;Description automatically generated">
            <a:extLst>
              <a:ext uri="{FF2B5EF4-FFF2-40B4-BE49-F238E27FC236}">
                <a16:creationId xmlns:a16="http://schemas.microsoft.com/office/drawing/2014/main" id="{1DCBCCD5-8F18-6B4B-BDAB-BF10C99FE133}"/>
              </a:ext>
            </a:extLst>
          </p:cNvPr>
          <p:cNvPicPr>
            <a:picLocks noChangeAspect="1"/>
          </p:cNvPicPr>
          <p:nvPr/>
        </p:nvPicPr>
        <p:blipFill>
          <a:blip r:embed="rId3"/>
          <a:stretch>
            <a:fillRect/>
          </a:stretch>
        </p:blipFill>
        <p:spPr>
          <a:xfrm>
            <a:off x="6747641" y="2590022"/>
            <a:ext cx="4256689" cy="3738983"/>
          </a:xfrm>
          <a:prstGeom prst="rect">
            <a:avLst/>
          </a:prstGeom>
        </p:spPr>
      </p:pic>
    </p:spTree>
    <p:extLst>
      <p:ext uri="{BB962C8B-B14F-4D97-AF65-F5344CB8AC3E}">
        <p14:creationId xmlns:p14="http://schemas.microsoft.com/office/powerpoint/2010/main" val="3191209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C799903-48D5-4A31-A1A2-541072D977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8EFFF109-FC58-4FD3-BE05-9775A1310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8889" cy="6858000"/>
          </a:xfrm>
          <a:custGeom>
            <a:avLst/>
            <a:gdLst>
              <a:gd name="connsiteX0" fmla="*/ 0 w 4818889"/>
              <a:gd name="connsiteY0" fmla="*/ 0 h 6858000"/>
              <a:gd name="connsiteX1" fmla="*/ 3605911 w 4818889"/>
              <a:gd name="connsiteY1" fmla="*/ 0 h 6858000"/>
              <a:gd name="connsiteX2" fmla="*/ 3668894 w 4818889"/>
              <a:gd name="connsiteY2" fmla="*/ 69271 h 6858000"/>
              <a:gd name="connsiteX3" fmla="*/ 4818889 w 4818889"/>
              <a:gd name="connsiteY3" fmla="*/ 3429000 h 6858000"/>
              <a:gd name="connsiteX4" fmla="*/ 3668894 w 4818889"/>
              <a:gd name="connsiteY4" fmla="*/ 6788730 h 6858000"/>
              <a:gd name="connsiteX5" fmla="*/ 3605911 w 4818889"/>
              <a:gd name="connsiteY5" fmla="*/ 6858000 h 6858000"/>
              <a:gd name="connsiteX6" fmla="*/ 0 w 481888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8889" h="6858000">
                <a:moveTo>
                  <a:pt x="0" y="0"/>
                </a:moveTo>
                <a:lnTo>
                  <a:pt x="3605911" y="0"/>
                </a:lnTo>
                <a:lnTo>
                  <a:pt x="3668894" y="69271"/>
                </a:lnTo>
                <a:cubicBezTo>
                  <a:pt x="4379420" y="929100"/>
                  <a:pt x="4818889" y="2116944"/>
                  <a:pt x="4818889" y="3429000"/>
                </a:cubicBezTo>
                <a:cubicBezTo>
                  <a:pt x="4818889" y="4741056"/>
                  <a:pt x="4379420" y="5928900"/>
                  <a:pt x="3668894" y="6788730"/>
                </a:cubicBezTo>
                <a:lnTo>
                  <a:pt x="3605911"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Freeform: Shape 11">
            <a:extLst>
              <a:ext uri="{FF2B5EF4-FFF2-40B4-BE49-F238E27FC236}">
                <a16:creationId xmlns:a16="http://schemas.microsoft.com/office/drawing/2014/main" id="{E1B96AD6-92A9-4273-A62B-96A1C3E0BA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1477" cy="6858000"/>
          </a:xfrm>
          <a:custGeom>
            <a:avLst/>
            <a:gdLst>
              <a:gd name="connsiteX0" fmla="*/ 0 w 4811477"/>
              <a:gd name="connsiteY0" fmla="*/ 0 h 6858000"/>
              <a:gd name="connsiteX1" fmla="*/ 3598499 w 4811477"/>
              <a:gd name="connsiteY1" fmla="*/ 0 h 6858000"/>
              <a:gd name="connsiteX2" fmla="*/ 3661482 w 4811477"/>
              <a:gd name="connsiteY2" fmla="*/ 69271 h 6858000"/>
              <a:gd name="connsiteX3" fmla="*/ 4811477 w 4811477"/>
              <a:gd name="connsiteY3" fmla="*/ 3429000 h 6858000"/>
              <a:gd name="connsiteX4" fmla="*/ 3661482 w 4811477"/>
              <a:gd name="connsiteY4" fmla="*/ 6788730 h 6858000"/>
              <a:gd name="connsiteX5" fmla="*/ 3598499 w 4811477"/>
              <a:gd name="connsiteY5" fmla="*/ 6858000 h 6858000"/>
              <a:gd name="connsiteX6" fmla="*/ 0 w 481147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1477" h="6858000">
                <a:moveTo>
                  <a:pt x="0" y="0"/>
                </a:moveTo>
                <a:lnTo>
                  <a:pt x="3598499" y="0"/>
                </a:lnTo>
                <a:lnTo>
                  <a:pt x="3661482" y="69271"/>
                </a:lnTo>
                <a:cubicBezTo>
                  <a:pt x="4372008" y="929100"/>
                  <a:pt x="4811477" y="2116944"/>
                  <a:pt x="4811477" y="3429000"/>
                </a:cubicBezTo>
                <a:cubicBezTo>
                  <a:pt x="4811477" y="4741056"/>
                  <a:pt x="4372008" y="5928900"/>
                  <a:pt x="3661482" y="6788730"/>
                </a:cubicBezTo>
                <a:lnTo>
                  <a:pt x="359849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A5844C9-823A-1243-A18D-3A1DCCB34217}"/>
              </a:ext>
            </a:extLst>
          </p:cNvPr>
          <p:cNvSpPr>
            <a:spLocks noGrp="1"/>
          </p:cNvSpPr>
          <p:nvPr>
            <p:ph type="title"/>
          </p:nvPr>
        </p:nvSpPr>
        <p:spPr>
          <a:xfrm>
            <a:off x="621792" y="1161288"/>
            <a:ext cx="3602736" cy="4526280"/>
          </a:xfrm>
        </p:spPr>
        <p:txBody>
          <a:bodyPr>
            <a:normAutofit/>
          </a:bodyPr>
          <a:lstStyle/>
          <a:p>
            <a:r>
              <a:rPr lang="en-US" dirty="0"/>
              <a:t>Coding approach</a:t>
            </a:r>
          </a:p>
        </p:txBody>
      </p:sp>
      <p:sp>
        <p:nvSpPr>
          <p:cNvPr id="14" name="Rectangle 13">
            <a:extLst>
              <a:ext uri="{FF2B5EF4-FFF2-40B4-BE49-F238E27FC236}">
                <a16:creationId xmlns:a16="http://schemas.microsoft.com/office/drawing/2014/main" id="{463EEC44-1BA3-44ED-81FC-A644B04B2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102049"/>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AFE38C5A-EC19-AA4E-9914-6A72705A98A0}"/>
              </a:ext>
            </a:extLst>
          </p:cNvPr>
          <p:cNvSpPr>
            <a:spLocks noGrp="1"/>
          </p:cNvSpPr>
          <p:nvPr>
            <p:ph idx="1"/>
          </p:nvPr>
        </p:nvSpPr>
        <p:spPr>
          <a:xfrm>
            <a:off x="5434149" y="932688"/>
            <a:ext cx="5916603" cy="4992624"/>
          </a:xfrm>
        </p:spPr>
        <p:txBody>
          <a:bodyPr anchor="ctr">
            <a:normAutofit/>
          </a:bodyPr>
          <a:lstStyle/>
          <a:p>
            <a:r>
              <a:rPr lang="en-US" sz="2000" dirty="0"/>
              <a:t>SQLite Database</a:t>
            </a:r>
          </a:p>
          <a:p>
            <a:r>
              <a:rPr lang="en-US" sz="2000" dirty="0" err="1"/>
              <a:t>Gmaps</a:t>
            </a:r>
            <a:endParaRPr lang="en-US" sz="2000" dirty="0"/>
          </a:p>
          <a:p>
            <a:r>
              <a:rPr lang="en-US" sz="2000" dirty="0"/>
              <a:t>JavaScript word cloud </a:t>
            </a:r>
          </a:p>
          <a:p>
            <a:r>
              <a:rPr lang="en-US" sz="2000" dirty="0"/>
              <a:t>Flask app </a:t>
            </a:r>
          </a:p>
          <a:p>
            <a:r>
              <a:rPr lang="en-US" sz="2000" dirty="0"/>
              <a:t>Leaflet</a:t>
            </a:r>
          </a:p>
          <a:p>
            <a:r>
              <a:rPr lang="en-US" sz="2000"/>
              <a:t>Plotly</a:t>
            </a:r>
            <a:endParaRPr lang="en-US" sz="2000" dirty="0"/>
          </a:p>
        </p:txBody>
      </p:sp>
    </p:spTree>
    <p:extLst>
      <p:ext uri="{BB962C8B-B14F-4D97-AF65-F5344CB8AC3E}">
        <p14:creationId xmlns:p14="http://schemas.microsoft.com/office/powerpoint/2010/main" val="19030285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D7E464-D8AA-B140-9A1F-1DA8E7871E93}"/>
              </a:ext>
            </a:extLst>
          </p:cNvPr>
          <p:cNvSpPr>
            <a:spLocks noGrp="1"/>
          </p:cNvSpPr>
          <p:nvPr>
            <p:ph type="title"/>
          </p:nvPr>
        </p:nvSpPr>
        <p:spPr>
          <a:xfrm>
            <a:off x="411480" y="991443"/>
            <a:ext cx="4443154" cy="1087819"/>
          </a:xfrm>
        </p:spPr>
        <p:txBody>
          <a:bodyPr anchor="b">
            <a:normAutofit/>
          </a:bodyPr>
          <a:lstStyle/>
          <a:p>
            <a:r>
              <a:rPr lang="en-US" sz="3400"/>
              <a:t>Issues we ran into</a:t>
            </a:r>
          </a:p>
        </p:txBody>
      </p:sp>
      <p:sp>
        <p:nvSpPr>
          <p:cNvPr id="23" name="Rectangle 22">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C2AC20D3-1AFB-844B-8B1B-6B9C26B27666}"/>
              </a:ext>
            </a:extLst>
          </p:cNvPr>
          <p:cNvSpPr>
            <a:spLocks noGrp="1"/>
          </p:cNvSpPr>
          <p:nvPr>
            <p:ph idx="1"/>
          </p:nvPr>
        </p:nvSpPr>
        <p:spPr>
          <a:xfrm>
            <a:off x="411480" y="2684095"/>
            <a:ext cx="4443154" cy="3492868"/>
          </a:xfrm>
        </p:spPr>
        <p:txBody>
          <a:bodyPr>
            <a:normAutofit/>
          </a:bodyPr>
          <a:lstStyle/>
          <a:p>
            <a:r>
              <a:rPr lang="en-US" sz="1700" dirty="0"/>
              <a:t>Data interpretation with the heatmap</a:t>
            </a:r>
          </a:p>
          <a:p>
            <a:r>
              <a:rPr lang="en-US" sz="1700" dirty="0"/>
              <a:t>Data sources </a:t>
            </a:r>
          </a:p>
          <a:p>
            <a:r>
              <a:rPr lang="en-US" sz="1700" dirty="0"/>
              <a:t>Converting zip codes to latitude and longitude </a:t>
            </a:r>
          </a:p>
          <a:p>
            <a:endParaRPr lang="en-US" sz="1700" dirty="0"/>
          </a:p>
          <a:p>
            <a:endParaRPr lang="en-US" sz="1700" dirty="0"/>
          </a:p>
        </p:txBody>
      </p:sp>
      <p:pic>
        <p:nvPicPr>
          <p:cNvPr id="18" name="Graphic 17" descr="Statistics">
            <a:extLst>
              <a:ext uri="{FF2B5EF4-FFF2-40B4-BE49-F238E27FC236}">
                <a16:creationId xmlns:a16="http://schemas.microsoft.com/office/drawing/2014/main" id="{DFB68B12-8ED3-4769-AEC6-47412BBD89D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30388" y="625683"/>
            <a:ext cx="5551280" cy="5551280"/>
          </a:xfrm>
          <a:prstGeom prst="rect">
            <a:avLst/>
          </a:prstGeom>
        </p:spPr>
      </p:pic>
    </p:spTree>
    <p:extLst>
      <p:ext uri="{BB962C8B-B14F-4D97-AF65-F5344CB8AC3E}">
        <p14:creationId xmlns:p14="http://schemas.microsoft.com/office/powerpoint/2010/main" val="17502940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1ACA2EA0-FFD3-42EC-9406-B595015ED9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D5288BCE-665C-472A-8C43-664BCFA31E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8762" y="1247775"/>
            <a:ext cx="9144000" cy="3007447"/>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261304E-6204-8E44-A343-DCFEABC60BBA}"/>
              </a:ext>
            </a:extLst>
          </p:cNvPr>
          <p:cNvSpPr>
            <a:spLocks noGrp="1"/>
          </p:cNvSpPr>
          <p:nvPr>
            <p:ph type="title"/>
          </p:nvPr>
        </p:nvSpPr>
        <p:spPr>
          <a:xfrm>
            <a:off x="1804988" y="1442172"/>
            <a:ext cx="8582025" cy="2177328"/>
          </a:xfrm>
        </p:spPr>
        <p:txBody>
          <a:bodyPr vert="horz" lIns="91440" tIns="45720" rIns="91440" bIns="45720" rtlCol="0" anchor="ctr">
            <a:normAutofit/>
          </a:bodyPr>
          <a:lstStyle/>
          <a:p>
            <a:pPr algn="ctr"/>
            <a:r>
              <a:rPr lang="en-US" sz="7200" dirty="0"/>
              <a:t>Final Conclusions</a:t>
            </a:r>
          </a:p>
        </p:txBody>
      </p:sp>
      <p:sp>
        <p:nvSpPr>
          <p:cNvPr id="16" name="Rectangle: Rounded Corners 15">
            <a:extLst>
              <a:ext uri="{FF2B5EF4-FFF2-40B4-BE49-F238E27FC236}">
                <a16:creationId xmlns:a16="http://schemas.microsoft.com/office/drawing/2014/main" id="{46C57131-53A7-4C1A-BEA8-25F06A06AD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87872" y="3912322"/>
            <a:ext cx="7225780"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972431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C799903-48D5-4A31-A1A2-541072D977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8EFFF109-FC58-4FD3-BE05-9775A1310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8889" cy="6858000"/>
          </a:xfrm>
          <a:custGeom>
            <a:avLst/>
            <a:gdLst>
              <a:gd name="connsiteX0" fmla="*/ 0 w 4818889"/>
              <a:gd name="connsiteY0" fmla="*/ 0 h 6858000"/>
              <a:gd name="connsiteX1" fmla="*/ 3605911 w 4818889"/>
              <a:gd name="connsiteY1" fmla="*/ 0 h 6858000"/>
              <a:gd name="connsiteX2" fmla="*/ 3668894 w 4818889"/>
              <a:gd name="connsiteY2" fmla="*/ 69271 h 6858000"/>
              <a:gd name="connsiteX3" fmla="*/ 4818889 w 4818889"/>
              <a:gd name="connsiteY3" fmla="*/ 3429000 h 6858000"/>
              <a:gd name="connsiteX4" fmla="*/ 3668894 w 4818889"/>
              <a:gd name="connsiteY4" fmla="*/ 6788730 h 6858000"/>
              <a:gd name="connsiteX5" fmla="*/ 3605911 w 4818889"/>
              <a:gd name="connsiteY5" fmla="*/ 6858000 h 6858000"/>
              <a:gd name="connsiteX6" fmla="*/ 0 w 481888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8889" h="6858000">
                <a:moveTo>
                  <a:pt x="0" y="0"/>
                </a:moveTo>
                <a:lnTo>
                  <a:pt x="3605911" y="0"/>
                </a:lnTo>
                <a:lnTo>
                  <a:pt x="3668894" y="69271"/>
                </a:lnTo>
                <a:cubicBezTo>
                  <a:pt x="4379420" y="929100"/>
                  <a:pt x="4818889" y="2116944"/>
                  <a:pt x="4818889" y="3429000"/>
                </a:cubicBezTo>
                <a:cubicBezTo>
                  <a:pt x="4818889" y="4741056"/>
                  <a:pt x="4379420" y="5928900"/>
                  <a:pt x="3668894" y="6788730"/>
                </a:cubicBezTo>
                <a:lnTo>
                  <a:pt x="3605911"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Freeform: Shape 11">
            <a:extLst>
              <a:ext uri="{FF2B5EF4-FFF2-40B4-BE49-F238E27FC236}">
                <a16:creationId xmlns:a16="http://schemas.microsoft.com/office/drawing/2014/main" id="{E1B96AD6-92A9-4273-A62B-96A1C3E0BA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1477" cy="6858000"/>
          </a:xfrm>
          <a:custGeom>
            <a:avLst/>
            <a:gdLst>
              <a:gd name="connsiteX0" fmla="*/ 0 w 4811477"/>
              <a:gd name="connsiteY0" fmla="*/ 0 h 6858000"/>
              <a:gd name="connsiteX1" fmla="*/ 3598499 w 4811477"/>
              <a:gd name="connsiteY1" fmla="*/ 0 h 6858000"/>
              <a:gd name="connsiteX2" fmla="*/ 3661482 w 4811477"/>
              <a:gd name="connsiteY2" fmla="*/ 69271 h 6858000"/>
              <a:gd name="connsiteX3" fmla="*/ 4811477 w 4811477"/>
              <a:gd name="connsiteY3" fmla="*/ 3429000 h 6858000"/>
              <a:gd name="connsiteX4" fmla="*/ 3661482 w 4811477"/>
              <a:gd name="connsiteY4" fmla="*/ 6788730 h 6858000"/>
              <a:gd name="connsiteX5" fmla="*/ 3598499 w 4811477"/>
              <a:gd name="connsiteY5" fmla="*/ 6858000 h 6858000"/>
              <a:gd name="connsiteX6" fmla="*/ 0 w 481147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1477" h="6858000">
                <a:moveTo>
                  <a:pt x="0" y="0"/>
                </a:moveTo>
                <a:lnTo>
                  <a:pt x="3598499" y="0"/>
                </a:lnTo>
                <a:lnTo>
                  <a:pt x="3661482" y="69271"/>
                </a:lnTo>
                <a:cubicBezTo>
                  <a:pt x="4372008" y="929100"/>
                  <a:pt x="4811477" y="2116944"/>
                  <a:pt x="4811477" y="3429000"/>
                </a:cubicBezTo>
                <a:cubicBezTo>
                  <a:pt x="4811477" y="4741056"/>
                  <a:pt x="4372008" y="5928900"/>
                  <a:pt x="3661482" y="6788730"/>
                </a:cubicBezTo>
                <a:lnTo>
                  <a:pt x="359849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4488E47-991C-A044-B941-83F14EB84872}"/>
              </a:ext>
            </a:extLst>
          </p:cNvPr>
          <p:cNvSpPr>
            <a:spLocks noGrp="1"/>
          </p:cNvSpPr>
          <p:nvPr>
            <p:ph type="title"/>
          </p:nvPr>
        </p:nvSpPr>
        <p:spPr>
          <a:xfrm>
            <a:off x="621792" y="1161288"/>
            <a:ext cx="3602736" cy="4526280"/>
          </a:xfrm>
        </p:spPr>
        <p:txBody>
          <a:bodyPr>
            <a:normAutofit/>
          </a:bodyPr>
          <a:lstStyle/>
          <a:p>
            <a:r>
              <a:rPr lang="en-US" dirty="0"/>
              <a:t>Project Objectives</a:t>
            </a:r>
          </a:p>
        </p:txBody>
      </p:sp>
      <p:sp>
        <p:nvSpPr>
          <p:cNvPr id="14" name="Rectangle 13">
            <a:extLst>
              <a:ext uri="{FF2B5EF4-FFF2-40B4-BE49-F238E27FC236}">
                <a16:creationId xmlns:a16="http://schemas.microsoft.com/office/drawing/2014/main" id="{463EEC44-1BA3-44ED-81FC-A644B04B2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102049"/>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EB28472B-70EF-DA4C-A1AA-1E002E8DC57B}"/>
              </a:ext>
            </a:extLst>
          </p:cNvPr>
          <p:cNvSpPr>
            <a:spLocks noGrp="1"/>
          </p:cNvSpPr>
          <p:nvPr>
            <p:ph idx="1"/>
          </p:nvPr>
        </p:nvSpPr>
        <p:spPr>
          <a:xfrm>
            <a:off x="5434149" y="932688"/>
            <a:ext cx="5916603" cy="4992624"/>
          </a:xfrm>
        </p:spPr>
        <p:txBody>
          <a:bodyPr anchor="ctr">
            <a:normAutofit/>
          </a:bodyPr>
          <a:lstStyle/>
          <a:p>
            <a:pPr marL="0" indent="0">
              <a:buNone/>
            </a:pPr>
            <a:r>
              <a:rPr lang="en-US" sz="2000" dirty="0"/>
              <a:t>A tale of 2 city-wide emergencies </a:t>
            </a:r>
          </a:p>
          <a:p>
            <a:r>
              <a:rPr lang="en-US" sz="2000" dirty="0"/>
              <a:t>Operation Legend – federal law enforcement operation named after 4-year-old Legend </a:t>
            </a:r>
            <a:r>
              <a:rPr lang="en-US" sz="2000" dirty="0" err="1"/>
              <a:t>Taliferro</a:t>
            </a:r>
            <a:r>
              <a:rPr lang="en-US" sz="2000" dirty="0"/>
              <a:t> who was shot and killed in KC</a:t>
            </a:r>
          </a:p>
          <a:p>
            <a:r>
              <a:rPr lang="en-US" sz="2000" dirty="0"/>
              <a:t>COVID-19 – almost 9k lab-confirmed cases and 100 deaths in KC </a:t>
            </a:r>
          </a:p>
        </p:txBody>
      </p:sp>
    </p:spTree>
    <p:extLst>
      <p:ext uri="{BB962C8B-B14F-4D97-AF65-F5344CB8AC3E}">
        <p14:creationId xmlns:p14="http://schemas.microsoft.com/office/powerpoint/2010/main" val="36722096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1" name="Rectangle 20">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989909-F023-3649-9F98-B07C90812AC5}"/>
              </a:ext>
            </a:extLst>
          </p:cNvPr>
          <p:cNvSpPr>
            <a:spLocks noGrp="1"/>
          </p:cNvSpPr>
          <p:nvPr>
            <p:ph type="title"/>
          </p:nvPr>
        </p:nvSpPr>
        <p:spPr>
          <a:xfrm>
            <a:off x="1115568" y="548640"/>
            <a:ext cx="10168128" cy="1179576"/>
          </a:xfrm>
        </p:spPr>
        <p:txBody>
          <a:bodyPr>
            <a:normAutofit/>
          </a:bodyPr>
          <a:lstStyle/>
          <a:p>
            <a:r>
              <a:rPr lang="en-US" dirty="0" err="1"/>
              <a:t>OpenDataKC</a:t>
            </a:r>
            <a:endParaRPr lang="en-US" dirty="0"/>
          </a:p>
        </p:txBody>
      </p:sp>
      <p:sp>
        <p:nvSpPr>
          <p:cNvPr id="23" name="Rectangle 22">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9A208A10-E7DF-3C41-80B5-2CB59CF1C2F1}"/>
              </a:ext>
            </a:extLst>
          </p:cNvPr>
          <p:cNvSpPr>
            <a:spLocks noGrp="1"/>
          </p:cNvSpPr>
          <p:nvPr>
            <p:ph idx="1"/>
          </p:nvPr>
        </p:nvSpPr>
        <p:spPr>
          <a:xfrm>
            <a:off x="1115568" y="2481943"/>
            <a:ext cx="4656582" cy="3695020"/>
          </a:xfrm>
        </p:spPr>
        <p:txBody>
          <a:bodyPr>
            <a:normAutofit/>
          </a:bodyPr>
          <a:lstStyle/>
          <a:p>
            <a:pPr marL="0" indent="0">
              <a:lnSpc>
                <a:spcPct val="150000"/>
              </a:lnSpc>
              <a:buNone/>
            </a:pPr>
            <a:r>
              <a:rPr lang="en-US" sz="2200" dirty="0"/>
              <a:t>Crime Data</a:t>
            </a:r>
          </a:p>
          <a:p>
            <a:pPr>
              <a:lnSpc>
                <a:spcPct val="150000"/>
              </a:lnSpc>
            </a:pPr>
            <a:r>
              <a:rPr lang="en-US" sz="2200" dirty="0"/>
              <a:t>Provided by KCMO Health Dept</a:t>
            </a:r>
          </a:p>
          <a:p>
            <a:pPr>
              <a:lnSpc>
                <a:spcPct val="150000"/>
              </a:lnSpc>
            </a:pPr>
            <a:r>
              <a:rPr lang="en-US" sz="2200" dirty="0"/>
              <a:t>Updated weekly on Tuesdays</a:t>
            </a:r>
          </a:p>
          <a:p>
            <a:pPr>
              <a:lnSpc>
                <a:spcPct val="150000"/>
              </a:lnSpc>
            </a:pPr>
            <a:r>
              <a:rPr lang="en-US" sz="2200" dirty="0"/>
              <a:t>Smaller dataset at 64 records</a:t>
            </a:r>
          </a:p>
        </p:txBody>
      </p:sp>
      <p:sp>
        <p:nvSpPr>
          <p:cNvPr id="4" name="TextBox 3">
            <a:extLst>
              <a:ext uri="{FF2B5EF4-FFF2-40B4-BE49-F238E27FC236}">
                <a16:creationId xmlns:a16="http://schemas.microsoft.com/office/drawing/2014/main" id="{F9B9EEAB-FCEF-DE4C-9C73-7FDD0183B75F}"/>
              </a:ext>
            </a:extLst>
          </p:cNvPr>
          <p:cNvSpPr txBox="1"/>
          <p:nvPr/>
        </p:nvSpPr>
        <p:spPr>
          <a:xfrm>
            <a:off x="6627115" y="2481943"/>
            <a:ext cx="4656581" cy="2574294"/>
          </a:xfrm>
          <a:prstGeom prst="rect">
            <a:avLst/>
          </a:prstGeom>
          <a:noFill/>
        </p:spPr>
        <p:txBody>
          <a:bodyPr wrap="square" rtlCol="0">
            <a:spAutoFit/>
          </a:bodyPr>
          <a:lstStyle/>
          <a:p>
            <a:pPr>
              <a:lnSpc>
                <a:spcPct val="150000"/>
              </a:lnSpc>
            </a:pPr>
            <a:r>
              <a:rPr lang="en-US" sz="2200"/>
              <a:t>COVID-19 </a:t>
            </a:r>
            <a:r>
              <a:rPr lang="en-US" sz="2200" dirty="0"/>
              <a:t>Data</a:t>
            </a:r>
          </a:p>
          <a:p>
            <a:pPr marL="342900" indent="-342900">
              <a:lnSpc>
                <a:spcPct val="150000"/>
              </a:lnSpc>
              <a:buFont typeface="Arial" panose="020B0604020202020204" pitchFamily="34" charset="0"/>
              <a:buChar char="•"/>
            </a:pPr>
            <a:r>
              <a:rPr lang="en-US" sz="2200" dirty="0"/>
              <a:t>Provided by KCPD IT </a:t>
            </a:r>
          </a:p>
          <a:p>
            <a:pPr marL="342900" indent="-342900">
              <a:lnSpc>
                <a:spcPct val="150000"/>
              </a:lnSpc>
              <a:buFont typeface="Arial" panose="020B0604020202020204" pitchFamily="34" charset="0"/>
              <a:buChar char="•"/>
            </a:pPr>
            <a:r>
              <a:rPr lang="en-US" sz="2200" dirty="0"/>
              <a:t>More dynamic, updated periodically </a:t>
            </a:r>
          </a:p>
          <a:p>
            <a:pPr marL="342900" indent="-342900">
              <a:lnSpc>
                <a:spcPct val="150000"/>
              </a:lnSpc>
              <a:buFont typeface="Arial" panose="020B0604020202020204" pitchFamily="34" charset="0"/>
              <a:buChar char="•"/>
            </a:pPr>
            <a:r>
              <a:rPr lang="en-US" sz="2200" dirty="0"/>
              <a:t>64K records and counting </a:t>
            </a:r>
          </a:p>
        </p:txBody>
      </p:sp>
    </p:spTree>
    <p:extLst>
      <p:ext uri="{BB962C8B-B14F-4D97-AF65-F5344CB8AC3E}">
        <p14:creationId xmlns:p14="http://schemas.microsoft.com/office/powerpoint/2010/main" val="38006225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26908CC-6AC4-4222-8250-B90B6072E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F606D8-696E-4B76-BB10-43672AA147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2751" y="302429"/>
            <a:ext cx="11550506" cy="6053922"/>
          </a:xfrm>
          <a:prstGeom prst="rect">
            <a:avLst/>
          </a:prstGeom>
          <a:solidFill>
            <a:schemeClr val="bg1"/>
          </a:solidFill>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3ABF1881-5AFD-48F9-979A-19EE2FE30A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78608" y="2735029"/>
            <a:ext cx="148286" cy="1188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Content Placeholder 8" descr="A screenshot of a cell phone&#10;&#10;Description automatically generated">
            <a:extLst>
              <a:ext uri="{FF2B5EF4-FFF2-40B4-BE49-F238E27FC236}">
                <a16:creationId xmlns:a16="http://schemas.microsoft.com/office/drawing/2014/main" id="{46F76982-5942-2347-B2F1-6A55B935FA94}"/>
              </a:ext>
            </a:extLst>
          </p:cNvPr>
          <p:cNvPicPr>
            <a:picLocks noGrp="1" noChangeAspect="1"/>
          </p:cNvPicPr>
          <p:nvPr>
            <p:ph idx="1"/>
          </p:nvPr>
        </p:nvPicPr>
        <p:blipFill>
          <a:blip r:embed="rId2"/>
          <a:stretch>
            <a:fillRect/>
          </a:stretch>
        </p:blipFill>
        <p:spPr>
          <a:xfrm>
            <a:off x="385173" y="540365"/>
            <a:ext cx="11518083" cy="5631835"/>
          </a:xfrm>
        </p:spPr>
      </p:pic>
    </p:spTree>
    <p:extLst>
      <p:ext uri="{BB962C8B-B14F-4D97-AF65-F5344CB8AC3E}">
        <p14:creationId xmlns:p14="http://schemas.microsoft.com/office/powerpoint/2010/main" val="20551996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26908CC-6AC4-4222-8250-B90B6072E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F606D8-696E-4B76-BB10-43672AA147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2751" y="302429"/>
            <a:ext cx="11550506" cy="6053922"/>
          </a:xfrm>
          <a:prstGeom prst="rect">
            <a:avLst/>
          </a:prstGeom>
          <a:solidFill>
            <a:schemeClr val="bg1"/>
          </a:solidFill>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Content Placeholder 4" descr="A close up of text on a white background&#10;&#10;Description automatically generated">
            <a:extLst>
              <a:ext uri="{FF2B5EF4-FFF2-40B4-BE49-F238E27FC236}">
                <a16:creationId xmlns:a16="http://schemas.microsoft.com/office/drawing/2014/main" id="{3E1F6D35-0AC2-F441-8B12-A56119D9DB43}"/>
              </a:ext>
            </a:extLst>
          </p:cNvPr>
          <p:cNvPicPr>
            <a:picLocks noGrp="1" noChangeAspect="1"/>
          </p:cNvPicPr>
          <p:nvPr>
            <p:ph idx="1"/>
          </p:nvPr>
        </p:nvPicPr>
        <p:blipFill rotWithShape="1">
          <a:blip r:embed="rId2"/>
          <a:srcRect r="-1" b="166"/>
          <a:stretch/>
        </p:blipFill>
        <p:spPr>
          <a:xfrm>
            <a:off x="352751" y="302429"/>
            <a:ext cx="11550506" cy="6053920"/>
          </a:xfrm>
          <a:prstGeom prst="rect">
            <a:avLst/>
          </a:prstGeom>
        </p:spPr>
      </p:pic>
      <p:sp>
        <p:nvSpPr>
          <p:cNvPr id="14" name="Rectangle 13">
            <a:extLst>
              <a:ext uri="{FF2B5EF4-FFF2-40B4-BE49-F238E27FC236}">
                <a16:creationId xmlns:a16="http://schemas.microsoft.com/office/drawing/2014/main" id="{3ABF1881-5AFD-48F9-979A-19EE2FE30A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78608" y="2735029"/>
            <a:ext cx="148286" cy="1188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84821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777E57D-6A88-4B5B-A068-2BA7FF4E8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235935-5A92-43DE-959D-03EBF20A4882}"/>
              </a:ext>
            </a:extLst>
          </p:cNvPr>
          <p:cNvSpPr>
            <a:spLocks noGrp="1"/>
          </p:cNvSpPr>
          <p:nvPr>
            <p:ph type="title"/>
          </p:nvPr>
        </p:nvSpPr>
        <p:spPr>
          <a:xfrm>
            <a:off x="841248" y="503132"/>
            <a:ext cx="10509504" cy="1974892"/>
          </a:xfrm>
        </p:spPr>
        <p:txBody>
          <a:bodyPr anchor="b">
            <a:normAutofit/>
          </a:bodyPr>
          <a:lstStyle/>
          <a:p>
            <a:r>
              <a:rPr lang="en-US" sz="5400"/>
              <a:t>Cleaning Data</a:t>
            </a:r>
          </a:p>
        </p:txBody>
      </p:sp>
      <p:sp>
        <p:nvSpPr>
          <p:cNvPr id="10" name="Rectangle 9">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2894076"/>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806CB8CD-EB9A-4CAC-87F9-5F83EDCD319E}"/>
              </a:ext>
            </a:extLst>
          </p:cNvPr>
          <p:cNvSpPr>
            <a:spLocks noGrp="1"/>
          </p:cNvSpPr>
          <p:nvPr>
            <p:ph idx="1"/>
          </p:nvPr>
        </p:nvSpPr>
        <p:spPr>
          <a:xfrm>
            <a:off x="841248" y="3328416"/>
            <a:ext cx="10509504" cy="2715768"/>
          </a:xfrm>
        </p:spPr>
        <p:txBody>
          <a:bodyPr>
            <a:normAutofit lnSpcReduction="10000"/>
          </a:bodyPr>
          <a:lstStyle/>
          <a:p>
            <a:r>
              <a:rPr lang="en-US" sz="2000" dirty="0"/>
              <a:t>We brought our data in through an API from </a:t>
            </a:r>
            <a:r>
              <a:rPr lang="en-US" sz="2000" dirty="0" err="1"/>
              <a:t>OpenDataKC</a:t>
            </a:r>
            <a:endParaRPr lang="en-US" sz="2000" dirty="0"/>
          </a:p>
          <a:p>
            <a:r>
              <a:rPr lang="en-US" sz="2000" dirty="0"/>
              <a:t>For the crime data, we needed to narrow down the columns in the crime dataset. We went from 27 columns to 8 columns. </a:t>
            </a:r>
          </a:p>
          <a:p>
            <a:r>
              <a:rPr lang="en-US" sz="2000" dirty="0"/>
              <a:t>Then, we dropped all null columns from both datasets. </a:t>
            </a:r>
          </a:p>
          <a:p>
            <a:r>
              <a:rPr lang="en-US" sz="2000" dirty="0"/>
              <a:t>The biggest task was finding the latitude and longitude for the datasets. The crime dataset had it hidden within the address field but the COVID data only had the zip code***</a:t>
            </a:r>
          </a:p>
        </p:txBody>
      </p:sp>
    </p:spTree>
    <p:extLst>
      <p:ext uri="{BB962C8B-B14F-4D97-AF65-F5344CB8AC3E}">
        <p14:creationId xmlns:p14="http://schemas.microsoft.com/office/powerpoint/2010/main" val="42919041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a16="http://schemas.microsoft.com/office/drawing/2014/main" id="{8795A5C3-DCA5-494A-9DEC-B005F58AABEA}"/>
              </a:ext>
            </a:extLst>
          </p:cNvPr>
          <p:cNvPicPr>
            <a:picLocks noChangeAspect="1"/>
          </p:cNvPicPr>
          <p:nvPr/>
        </p:nvPicPr>
        <p:blipFill>
          <a:blip r:embed="rId2"/>
          <a:stretch>
            <a:fillRect/>
          </a:stretch>
        </p:blipFill>
        <p:spPr>
          <a:xfrm>
            <a:off x="107950" y="476250"/>
            <a:ext cx="11976100" cy="5905500"/>
          </a:xfrm>
          <a:prstGeom prst="rect">
            <a:avLst/>
          </a:prstGeom>
        </p:spPr>
      </p:pic>
    </p:spTree>
    <p:extLst>
      <p:ext uri="{BB962C8B-B14F-4D97-AF65-F5344CB8AC3E}">
        <p14:creationId xmlns:p14="http://schemas.microsoft.com/office/powerpoint/2010/main" val="40572998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69E6EFEE-6516-482C-B143-F97F9BF89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DF0D2C0-CD0C-470C-8851-D8B2CC417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748766" y="3248002"/>
            <a:ext cx="5688917" cy="1913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 name="Picture 1">
            <a:extLst>
              <a:ext uri="{FF2B5EF4-FFF2-40B4-BE49-F238E27FC236}">
                <a16:creationId xmlns:a16="http://schemas.microsoft.com/office/drawing/2014/main" id="{9BA45211-ECAA-E547-A729-17A6E93FBE18}"/>
              </a:ext>
            </a:extLst>
          </p:cNvPr>
          <p:cNvPicPr>
            <a:picLocks noChangeAspect="1"/>
          </p:cNvPicPr>
          <p:nvPr/>
        </p:nvPicPr>
        <p:blipFill rotWithShape="1">
          <a:blip r:embed="rId2"/>
          <a:srcRect r="1" b="288"/>
          <a:stretch/>
        </p:blipFill>
        <p:spPr>
          <a:xfrm>
            <a:off x="583656" y="499236"/>
            <a:ext cx="11024687" cy="5688918"/>
          </a:xfrm>
          <a:prstGeom prst="rect">
            <a:avLst/>
          </a:prstGeom>
        </p:spPr>
      </p:pic>
    </p:spTree>
    <p:extLst>
      <p:ext uri="{BB962C8B-B14F-4D97-AF65-F5344CB8AC3E}">
        <p14:creationId xmlns:p14="http://schemas.microsoft.com/office/powerpoint/2010/main" val="4504836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44">
            <a:extLst>
              <a:ext uri="{FF2B5EF4-FFF2-40B4-BE49-F238E27FC236}">
                <a16:creationId xmlns:a16="http://schemas.microsoft.com/office/drawing/2014/main" id="{63F5877B-98C7-49DD-83AB-0F6F57CB6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descr="A close up of a map&#10;&#10;Description automatically generated">
            <a:extLst>
              <a:ext uri="{FF2B5EF4-FFF2-40B4-BE49-F238E27FC236}">
                <a16:creationId xmlns:a16="http://schemas.microsoft.com/office/drawing/2014/main" id="{554BF10F-5336-A742-B621-513F2BAC2BB1}"/>
              </a:ext>
            </a:extLst>
          </p:cNvPr>
          <p:cNvPicPr>
            <a:picLocks noChangeAspect="1"/>
          </p:cNvPicPr>
          <p:nvPr/>
        </p:nvPicPr>
        <p:blipFill rotWithShape="1">
          <a:blip r:embed="rId2"/>
          <a:srcRect l="5323" r="9086"/>
          <a:stretch/>
        </p:blipFill>
        <p:spPr>
          <a:xfrm>
            <a:off x="7364078" y="-18"/>
            <a:ext cx="4827922" cy="6857999"/>
          </a:xfrm>
          <a:custGeom>
            <a:avLst/>
            <a:gdLst/>
            <a:ahLst/>
            <a:cxnLst/>
            <a:rect l="l" t="t" r="r" b="b"/>
            <a:pathLst>
              <a:path w="4827922" h="6858000">
                <a:moveTo>
                  <a:pt x="4441" y="0"/>
                </a:moveTo>
                <a:lnTo>
                  <a:pt x="4827922" y="0"/>
                </a:lnTo>
                <a:lnTo>
                  <a:pt x="4827922" y="6858000"/>
                </a:lnTo>
                <a:lnTo>
                  <a:pt x="0" y="6858000"/>
                </a:lnTo>
                <a:lnTo>
                  <a:pt x="106674" y="6638378"/>
                </a:lnTo>
                <a:cubicBezTo>
                  <a:pt x="530028" y="5720938"/>
                  <a:pt x="777229" y="4614948"/>
                  <a:pt x="777229" y="3424428"/>
                </a:cubicBezTo>
                <a:cubicBezTo>
                  <a:pt x="777229" y="2233909"/>
                  <a:pt x="530028" y="1127919"/>
                  <a:pt x="106674" y="210478"/>
                </a:cubicBezTo>
                <a:close/>
              </a:path>
            </a:pathLst>
          </a:custGeom>
        </p:spPr>
      </p:pic>
      <p:pic>
        <p:nvPicPr>
          <p:cNvPr id="10" name="Content Placeholder 9">
            <a:extLst>
              <a:ext uri="{FF2B5EF4-FFF2-40B4-BE49-F238E27FC236}">
                <a16:creationId xmlns:a16="http://schemas.microsoft.com/office/drawing/2014/main" id="{D738CDC6-9D58-1A4B-938D-E1EE52CEA648}"/>
              </a:ext>
            </a:extLst>
          </p:cNvPr>
          <p:cNvPicPr>
            <a:picLocks noChangeAspect="1"/>
          </p:cNvPicPr>
          <p:nvPr/>
        </p:nvPicPr>
        <p:blipFill rotWithShape="1">
          <a:blip r:embed="rId3"/>
          <a:srcRect l="11608" r="9465"/>
          <a:stretch/>
        </p:blipFill>
        <p:spPr>
          <a:xfrm>
            <a:off x="3119360" y="18"/>
            <a:ext cx="4966290" cy="6857999"/>
          </a:xfrm>
          <a:custGeom>
            <a:avLst/>
            <a:gdLst/>
            <a:ahLst/>
            <a:cxnLst/>
            <a:rect l="l" t="t" r="r" b="b"/>
            <a:pathLst>
              <a:path w="4966290" h="6857999">
                <a:moveTo>
                  <a:pt x="0" y="0"/>
                </a:moveTo>
                <a:lnTo>
                  <a:pt x="4188230" y="0"/>
                </a:lnTo>
                <a:lnTo>
                  <a:pt x="4295735" y="210478"/>
                </a:lnTo>
                <a:cubicBezTo>
                  <a:pt x="4719089" y="1127919"/>
                  <a:pt x="4966290" y="2233909"/>
                  <a:pt x="4966290" y="3424428"/>
                </a:cubicBezTo>
                <a:cubicBezTo>
                  <a:pt x="4966290" y="4614948"/>
                  <a:pt x="4719089" y="5720938"/>
                  <a:pt x="4295735" y="6638378"/>
                </a:cubicBezTo>
                <a:lnTo>
                  <a:pt x="4183560" y="6857999"/>
                </a:lnTo>
                <a:lnTo>
                  <a:pt x="53039" y="6857999"/>
                </a:lnTo>
                <a:lnTo>
                  <a:pt x="132047" y="6695338"/>
                </a:lnTo>
                <a:cubicBezTo>
                  <a:pt x="555401" y="5777898"/>
                  <a:pt x="802602" y="4671908"/>
                  <a:pt x="802602" y="3481388"/>
                </a:cubicBezTo>
                <a:cubicBezTo>
                  <a:pt x="802602" y="2191659"/>
                  <a:pt x="512484" y="1001134"/>
                  <a:pt x="22579" y="42066"/>
                </a:cubicBezTo>
                <a:close/>
              </a:path>
            </a:pathLst>
          </a:custGeom>
        </p:spPr>
      </p:pic>
      <p:sp useBgFill="1">
        <p:nvSpPr>
          <p:cNvPr id="55" name="Freeform: Shape 46">
            <a:extLst>
              <a:ext uri="{FF2B5EF4-FFF2-40B4-BE49-F238E27FC236}">
                <a16:creationId xmlns:a16="http://schemas.microsoft.com/office/drawing/2014/main" id="{4EA91930-66BC-4C41-B4F5-C31EB216F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945815" cy="6858000"/>
          </a:xfrm>
          <a:custGeom>
            <a:avLst/>
            <a:gdLst>
              <a:gd name="connsiteX0" fmla="*/ 0 w 3945815"/>
              <a:gd name="connsiteY0" fmla="*/ 0 h 6858000"/>
              <a:gd name="connsiteX1" fmla="*/ 3138662 w 3945815"/>
              <a:gd name="connsiteY1" fmla="*/ 0 h 6858000"/>
              <a:gd name="connsiteX2" fmla="*/ 3275260 w 3945815"/>
              <a:gd name="connsiteY2" fmla="*/ 267438 h 6858000"/>
              <a:gd name="connsiteX3" fmla="*/ 3945815 w 3945815"/>
              <a:gd name="connsiteY3" fmla="*/ 3481388 h 6858000"/>
              <a:gd name="connsiteX4" fmla="*/ 3275260 w 3945815"/>
              <a:gd name="connsiteY4" fmla="*/ 6695338 h 6858000"/>
              <a:gd name="connsiteX5" fmla="*/ 3192177 w 3945815"/>
              <a:gd name="connsiteY5" fmla="*/ 6858000 h 6858000"/>
              <a:gd name="connsiteX6" fmla="*/ 0 w 394581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45815" h="6858000">
                <a:moveTo>
                  <a:pt x="0" y="0"/>
                </a:moveTo>
                <a:lnTo>
                  <a:pt x="3138662" y="0"/>
                </a:lnTo>
                <a:lnTo>
                  <a:pt x="3275260" y="267438"/>
                </a:lnTo>
                <a:cubicBezTo>
                  <a:pt x="3698614" y="1184879"/>
                  <a:pt x="3945815" y="2290869"/>
                  <a:pt x="3945815" y="3481388"/>
                </a:cubicBezTo>
                <a:cubicBezTo>
                  <a:pt x="3945815" y="4671908"/>
                  <a:pt x="3698614" y="5777898"/>
                  <a:pt x="3275260" y="6695338"/>
                </a:cubicBezTo>
                <a:lnTo>
                  <a:pt x="319217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6" name="Freeform: Shape 48">
            <a:extLst>
              <a:ext uri="{FF2B5EF4-FFF2-40B4-BE49-F238E27FC236}">
                <a16:creationId xmlns:a16="http://schemas.microsoft.com/office/drawing/2014/main" id="{6313CF8F-B436-401E-9575-DE0F8E8B5B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936670" cy="6858000"/>
          </a:xfrm>
          <a:custGeom>
            <a:avLst/>
            <a:gdLst>
              <a:gd name="connsiteX0" fmla="*/ 0 w 3936670"/>
              <a:gd name="connsiteY0" fmla="*/ 0 h 6858000"/>
              <a:gd name="connsiteX1" fmla="*/ 3129517 w 3936670"/>
              <a:gd name="connsiteY1" fmla="*/ 0 h 6858000"/>
              <a:gd name="connsiteX2" fmla="*/ 3266115 w 3936670"/>
              <a:gd name="connsiteY2" fmla="*/ 267438 h 6858000"/>
              <a:gd name="connsiteX3" fmla="*/ 3936670 w 3936670"/>
              <a:gd name="connsiteY3" fmla="*/ 3481388 h 6858000"/>
              <a:gd name="connsiteX4" fmla="*/ 3266115 w 3936670"/>
              <a:gd name="connsiteY4" fmla="*/ 6695338 h 6858000"/>
              <a:gd name="connsiteX5" fmla="*/ 3183032 w 3936670"/>
              <a:gd name="connsiteY5" fmla="*/ 6858000 h 6858000"/>
              <a:gd name="connsiteX6" fmla="*/ 0 w 39366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6670" h="6858000">
                <a:moveTo>
                  <a:pt x="0" y="0"/>
                </a:moveTo>
                <a:lnTo>
                  <a:pt x="3129517" y="0"/>
                </a:lnTo>
                <a:lnTo>
                  <a:pt x="3266115" y="267438"/>
                </a:lnTo>
                <a:cubicBezTo>
                  <a:pt x="3689469" y="1184879"/>
                  <a:pt x="3936670" y="2290869"/>
                  <a:pt x="3936670" y="3481388"/>
                </a:cubicBezTo>
                <a:cubicBezTo>
                  <a:pt x="3936670" y="4671908"/>
                  <a:pt x="3689469" y="5777898"/>
                  <a:pt x="3266115" y="6695338"/>
                </a:cubicBezTo>
                <a:lnTo>
                  <a:pt x="3183032"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Title 13">
            <a:extLst>
              <a:ext uri="{FF2B5EF4-FFF2-40B4-BE49-F238E27FC236}">
                <a16:creationId xmlns:a16="http://schemas.microsoft.com/office/drawing/2014/main" id="{6FD57BF9-B34F-294D-8E7F-90E8CE78BAA0}"/>
              </a:ext>
            </a:extLst>
          </p:cNvPr>
          <p:cNvSpPr>
            <a:spLocks noGrp="1"/>
          </p:cNvSpPr>
          <p:nvPr>
            <p:ph type="title"/>
          </p:nvPr>
        </p:nvSpPr>
        <p:spPr>
          <a:xfrm>
            <a:off x="445274" y="681038"/>
            <a:ext cx="2804504" cy="1325563"/>
          </a:xfrm>
        </p:spPr>
        <p:txBody>
          <a:bodyPr anchor="ctr">
            <a:normAutofit/>
          </a:bodyPr>
          <a:lstStyle/>
          <a:p>
            <a:r>
              <a:rPr lang="en-US" sz="2800" dirty="0"/>
              <a:t>A Closer Look </a:t>
            </a:r>
          </a:p>
        </p:txBody>
      </p:sp>
      <p:sp>
        <p:nvSpPr>
          <p:cNvPr id="57" name="Rectangle 50">
            <a:extLst>
              <a:ext uri="{FF2B5EF4-FFF2-40B4-BE49-F238E27FC236}">
                <a16:creationId xmlns:a16="http://schemas.microsoft.com/office/drawing/2014/main" id="{2A38CFE9-C30A-4551-ACCB-D5808FBC39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016867"/>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 name="Rectangle 52">
            <a:extLst>
              <a:ext uri="{FF2B5EF4-FFF2-40B4-BE49-F238E27FC236}">
                <a16:creationId xmlns:a16="http://schemas.microsoft.com/office/drawing/2014/main" id="{67EF550F-47CE-4FB2-9DAC-12AD835C8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089941"/>
            <a:ext cx="283464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Content Placeholder 2" descr="Magnifying glass">
            <a:extLst>
              <a:ext uri="{FF2B5EF4-FFF2-40B4-BE49-F238E27FC236}">
                <a16:creationId xmlns:a16="http://schemas.microsoft.com/office/drawing/2014/main" id="{0672D016-C2B1-AA40-A1F1-B3C6431C13D0}"/>
              </a:ext>
            </a:extLst>
          </p:cNvPr>
          <p:cNvPicPr>
            <a:picLocks noGrp="1" noChangeAspect="1"/>
          </p:cNvPicPr>
          <p:nvPr>
            <p:ph idx="1"/>
          </p:nvPr>
        </p:nvPicPr>
        <p:blipFill>
          <a:blip r:embed="rId4">
            <a:extLst>
              <a:ext uri="{96DAC541-7B7A-43D3-8B79-37D633B846F1}">
                <asvg:svgBlip xmlns:asvg="http://schemas.microsoft.com/office/drawing/2016/SVG/main" r:embed="rId5"/>
              </a:ext>
            </a:extLst>
          </a:blip>
          <a:stretch>
            <a:fillRect/>
          </a:stretch>
        </p:blipFill>
        <p:spPr>
          <a:xfrm rot="5551953">
            <a:off x="1050858" y="2506887"/>
            <a:ext cx="1834954" cy="1834954"/>
          </a:xfrm>
        </p:spPr>
      </p:pic>
      <p:sp>
        <p:nvSpPr>
          <p:cNvPr id="16" name="Rectangle 15">
            <a:extLst>
              <a:ext uri="{FF2B5EF4-FFF2-40B4-BE49-F238E27FC236}">
                <a16:creationId xmlns:a16="http://schemas.microsoft.com/office/drawing/2014/main" id="{FBFD3534-E286-5343-A1E8-998300A595FA}"/>
              </a:ext>
            </a:extLst>
          </p:cNvPr>
          <p:cNvSpPr/>
          <p:nvPr/>
        </p:nvSpPr>
        <p:spPr>
          <a:xfrm>
            <a:off x="8882121" y="343230"/>
            <a:ext cx="2199641" cy="923330"/>
          </a:xfrm>
          <a:prstGeom prst="rect">
            <a:avLst/>
          </a:prstGeom>
          <a:noFill/>
        </p:spPr>
        <p:txBody>
          <a:bodyPr wrap="none" lIns="91440" tIns="45720" rIns="91440" bIns="45720">
            <a:spAutoFit/>
          </a:bodyPr>
          <a:lstStyle/>
          <a:p>
            <a:pPr algn="ctr">
              <a:spcAft>
                <a:spcPts val="600"/>
              </a:spcAft>
            </a:pPr>
            <a:r>
              <a:rPr lang="en-US" sz="5400" b="1">
                <a:ln w="22225">
                  <a:solidFill>
                    <a:schemeClr val="accent2"/>
                  </a:solidFill>
                  <a:prstDash val="solid"/>
                </a:ln>
                <a:solidFill>
                  <a:schemeClr val="accent2">
                    <a:lumMod val="40000"/>
                    <a:lumOff val="60000"/>
                  </a:schemeClr>
                </a:solidFill>
              </a:rPr>
              <a:t>Crime</a:t>
            </a:r>
          </a:p>
        </p:txBody>
      </p:sp>
      <p:sp>
        <p:nvSpPr>
          <p:cNvPr id="17" name="Rectangle 16">
            <a:extLst>
              <a:ext uri="{FF2B5EF4-FFF2-40B4-BE49-F238E27FC236}">
                <a16:creationId xmlns:a16="http://schemas.microsoft.com/office/drawing/2014/main" id="{963640D2-AD5E-3B40-98CE-58E68ED99592}"/>
              </a:ext>
            </a:extLst>
          </p:cNvPr>
          <p:cNvSpPr/>
          <p:nvPr/>
        </p:nvSpPr>
        <p:spPr>
          <a:xfrm>
            <a:off x="3936670" y="343230"/>
            <a:ext cx="3761671" cy="923330"/>
          </a:xfrm>
          <a:prstGeom prst="rect">
            <a:avLst/>
          </a:prstGeom>
          <a:noFill/>
        </p:spPr>
        <p:txBody>
          <a:bodyPr wrap="none" lIns="91440" tIns="45720" rIns="91440" bIns="45720">
            <a:spAutoFit/>
          </a:bodyPr>
          <a:lstStyle/>
          <a:p>
            <a:pPr algn="ctr">
              <a:spcAft>
                <a:spcPts val="600"/>
              </a:spcAft>
            </a:pPr>
            <a:r>
              <a:rPr lang="en-US" sz="5400" b="1" cap="none" spc="0">
                <a:ln w="22225">
                  <a:solidFill>
                    <a:schemeClr val="accent2"/>
                  </a:solidFill>
                  <a:prstDash val="solid"/>
                </a:ln>
                <a:solidFill>
                  <a:schemeClr val="accent2">
                    <a:lumMod val="40000"/>
                    <a:lumOff val="60000"/>
                  </a:schemeClr>
                </a:solidFill>
                <a:effectLst/>
              </a:rPr>
              <a:t>COVID-19 </a:t>
            </a:r>
          </a:p>
        </p:txBody>
      </p:sp>
    </p:spTree>
    <p:extLst>
      <p:ext uri="{BB962C8B-B14F-4D97-AF65-F5344CB8AC3E}">
        <p14:creationId xmlns:p14="http://schemas.microsoft.com/office/powerpoint/2010/main" val="948131687"/>
      </p:ext>
    </p:extLst>
  </p:cSld>
  <p:clrMapOvr>
    <a:masterClrMapping/>
  </p:clrMapOvr>
</p:sld>
</file>

<file path=ppt/theme/theme1.xml><?xml version="1.0" encoding="utf-8"?>
<a:theme xmlns:a="http://schemas.openxmlformats.org/drawingml/2006/main" name="AccentBoxVTI">
  <a:themeElements>
    <a:clrScheme name="AccentBoxVTI">
      <a:dk1>
        <a:srgbClr val="000000"/>
      </a:dk1>
      <a:lt1>
        <a:sysClr val="window" lastClr="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224</Words>
  <Application>Microsoft Macintosh PowerPoint</Application>
  <PresentationFormat>Widescreen</PresentationFormat>
  <Paragraphs>41</Paragraphs>
  <Slides>15</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Avenir Next LT Pro</vt:lpstr>
      <vt:lpstr>Calibri</vt:lpstr>
      <vt:lpstr>AccentBoxVTI</vt:lpstr>
      <vt:lpstr>Kansas City, MO:  Crime vs COVID</vt:lpstr>
      <vt:lpstr>Project Objectives</vt:lpstr>
      <vt:lpstr>OpenDataKC</vt:lpstr>
      <vt:lpstr>PowerPoint Presentation</vt:lpstr>
      <vt:lpstr>PowerPoint Presentation</vt:lpstr>
      <vt:lpstr>Cleaning Data</vt:lpstr>
      <vt:lpstr>PowerPoint Presentation</vt:lpstr>
      <vt:lpstr>PowerPoint Presentation</vt:lpstr>
      <vt:lpstr>A Closer Look </vt:lpstr>
      <vt:lpstr>Possible Alternative </vt:lpstr>
      <vt:lpstr>Interesting Findings</vt:lpstr>
      <vt:lpstr>Crime stats</vt:lpstr>
      <vt:lpstr>Coding approach</vt:lpstr>
      <vt:lpstr>Issues we ran into</vt:lpstr>
      <vt:lpstr>Final 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Kansas City, MO:  Crime vs COVID</dc:title>
  <dc:creator>Mercy Griffin</dc:creator>
  <cp:lastModifiedBy>Mercy Griffin</cp:lastModifiedBy>
  <cp:revision>2</cp:revision>
  <dcterms:created xsi:type="dcterms:W3CDTF">2020-08-28T21:24:46Z</dcterms:created>
  <dcterms:modified xsi:type="dcterms:W3CDTF">2020-08-28T21:25:09Z</dcterms:modified>
</cp:coreProperties>
</file>

<file path=docProps/thumbnail.jpeg>
</file>